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2"/>
  </p:notesMasterIdLst>
  <p:sldIdLst>
    <p:sldId id="256" r:id="rId2"/>
    <p:sldId id="258" r:id="rId3"/>
    <p:sldId id="261" r:id="rId4"/>
    <p:sldId id="262" r:id="rId5"/>
    <p:sldId id="264" r:id="rId6"/>
    <p:sldId id="267" r:id="rId7"/>
    <p:sldId id="268" r:id="rId8"/>
    <p:sldId id="272" r:id="rId9"/>
    <p:sldId id="273" r:id="rId10"/>
    <p:sldId id="286" r:id="rId11"/>
  </p:sldIdLst>
  <p:sldSz cx="9144000" cy="5143500" type="screen16x9"/>
  <p:notesSz cx="6858000" cy="9144000"/>
  <p:embeddedFontLst>
    <p:embeddedFont>
      <p:font typeface="Montserrat ExtraLight" panose="020B0604020202020204" charset="0"/>
      <p:regular r:id="rId13"/>
      <p:bold r:id="rId14"/>
      <p:italic r:id="rId15"/>
      <p:boldItalic r:id="rId16"/>
    </p:embeddedFont>
    <p:embeddedFont>
      <p:font typeface="Montserrat Medium" panose="020B0604020202020204" charset="0"/>
      <p:regular r:id="rId17"/>
      <p:bold r:id="rId18"/>
      <p:italic r:id="rId19"/>
      <p:boldItalic r:id="rId20"/>
    </p:embeddedFont>
    <p:embeddedFont>
      <p:font typeface="Montserrat ExtraBold" panose="020B0604020202020204" charset="0"/>
      <p:bold r:id="rId21"/>
      <p:boldItalic r:id="rId22"/>
    </p:embeddedFont>
    <p:embeddedFont>
      <p:font typeface="Montserrat"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D9A832-4201-4665-9DB4-63AB4FB26F6A}">
  <a:tblStyle styleId="{C7D9A832-4201-4665-9DB4-63AB4FB26F6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1" d="100"/>
          <a:sy n="91" d="100"/>
        </p:scale>
        <p:origin x="78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8822248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29081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5"/>
        <p:cNvGrpSpPr/>
        <p:nvPr/>
      </p:nvGrpSpPr>
      <p:grpSpPr>
        <a:xfrm>
          <a:off x="0" y="0"/>
          <a:ext cx="0" cy="0"/>
          <a:chOff x="0" y="0"/>
          <a:chExt cx="0" cy="0"/>
        </a:xfrm>
      </p:grpSpPr>
      <p:sp>
        <p:nvSpPr>
          <p:cNvPr id="2156" name="Google Shape;2156;g7f9262ee2f_0_26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7" name="Google Shape;2157;g7f9262ee2f_0_26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90458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8748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6603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16452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f9262ee2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f9262ee2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4722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7f9262ee2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7f9262ee2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5555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7f9262ee2f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7f9262ee2f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14881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7f9262ee2f_0_26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7f9262ee2f_0_26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20870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0"/>
        <p:cNvGrpSpPr/>
        <p:nvPr/>
      </p:nvGrpSpPr>
      <p:grpSpPr>
        <a:xfrm>
          <a:off x="0" y="0"/>
          <a:ext cx="0" cy="0"/>
          <a:chOff x="0" y="0"/>
          <a:chExt cx="0" cy="0"/>
        </a:xfrm>
      </p:grpSpPr>
      <p:sp>
        <p:nvSpPr>
          <p:cNvPr id="1971" name="Google Shape;1971;g7f9262ee2f_0_26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2" name="Google Shape;1972;g7f9262ee2f_0_26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4057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Design 3">
  <p:cSld name="CAPTION_ONLY_1_1_1_2">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23"/>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 Credits">
  <p:cSld name="SECTION_HEADER_1">
    <p:bg>
      <p:bgPr>
        <a:blipFill>
          <a:blip r:embed="rId2">
            <a:alphaModFix/>
          </a:blip>
          <a:stretch>
            <a:fillRect/>
          </a:stretch>
        </a:blipFill>
        <a:effectLst/>
      </p:bgPr>
    </p:bg>
    <p:spTree>
      <p:nvGrpSpPr>
        <p:cNvPr id="1" name="Shape 144"/>
        <p:cNvGrpSpPr/>
        <p:nvPr/>
      </p:nvGrpSpPr>
      <p:grpSpPr>
        <a:xfrm>
          <a:off x="0" y="0"/>
          <a:ext cx="0" cy="0"/>
          <a:chOff x="0" y="0"/>
          <a:chExt cx="0" cy="0"/>
        </a:xfrm>
      </p:grpSpPr>
      <p:sp>
        <p:nvSpPr>
          <p:cNvPr id="145" name="Google Shape;145;p33"/>
          <p:cNvSpPr txBox="1">
            <a:spLocks noGrp="1"/>
          </p:cNvSpPr>
          <p:nvPr>
            <p:ph type="title"/>
          </p:nvPr>
        </p:nvSpPr>
        <p:spPr>
          <a:xfrm>
            <a:off x="924870" y="760375"/>
            <a:ext cx="3068700" cy="59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46" name="Google Shape;146;p33"/>
          <p:cNvSpPr txBox="1">
            <a:spLocks noGrp="1"/>
          </p:cNvSpPr>
          <p:nvPr>
            <p:ph type="subTitle" idx="1"/>
          </p:nvPr>
        </p:nvSpPr>
        <p:spPr>
          <a:xfrm>
            <a:off x="924875" y="1684275"/>
            <a:ext cx="3305400" cy="109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147" name="Google Shape;147;p33"/>
          <p:cNvSpPr txBox="1"/>
          <p:nvPr/>
        </p:nvSpPr>
        <p:spPr>
          <a:xfrm>
            <a:off x="924875" y="3570000"/>
            <a:ext cx="3305400" cy="666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marL="0" lvl="0" indent="0" algn="l" rtl="0">
              <a:spcBef>
                <a:spcPts val="300"/>
              </a:spcBef>
              <a:spcAft>
                <a:spcPts val="0"/>
              </a:spcAft>
              <a:buNone/>
            </a:pP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title" idx="2" hasCustomPrompt="1"/>
          </p:nvPr>
        </p:nvSpPr>
        <p:spPr>
          <a:xfrm>
            <a:off x="1048270" y="3287500"/>
            <a:ext cx="2412900" cy="931500"/>
          </a:xfrm>
          <a:prstGeom prst="rect">
            <a:avLst/>
          </a:prstGeom>
          <a:effectLst>
            <a:outerShdw blurRad="114300" dist="28575" dir="6360000" algn="bl" rotWithShape="0">
              <a:schemeClr val="accent1">
                <a:alpha val="50000"/>
              </a:schemeClr>
            </a:outerShdw>
          </a:effectLst>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_1_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6" name="Google Shape;46;p14"/>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7" name="Google Shape;47;p14"/>
          <p:cNvSpPr txBox="1">
            <a:spLocks noGrp="1"/>
          </p:cNvSpPr>
          <p:nvPr>
            <p:ph type="title" idx="2"/>
          </p:nvPr>
        </p:nvSpPr>
        <p:spPr>
          <a:xfrm>
            <a:off x="6028553"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8" name="Google Shape;48;p14"/>
          <p:cNvSpPr txBox="1">
            <a:spLocks noGrp="1"/>
          </p:cNvSpPr>
          <p:nvPr>
            <p:ph type="subTitle" idx="3"/>
          </p:nvPr>
        </p:nvSpPr>
        <p:spPr>
          <a:xfrm>
            <a:off x="6028553"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9" name="Google Shape;49;p14"/>
          <p:cNvSpPr txBox="1">
            <a:spLocks noGrp="1"/>
          </p:cNvSpPr>
          <p:nvPr>
            <p:ph type="title" idx="4"/>
          </p:nvPr>
        </p:nvSpPr>
        <p:spPr>
          <a:xfrm>
            <a:off x="104844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50" name="Google Shape;50;p14"/>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51" name="Google Shape;51;p14"/>
          <p:cNvSpPr txBox="1">
            <a:spLocks noGrp="1"/>
          </p:cNvSpPr>
          <p:nvPr>
            <p:ph type="title" idx="6" hasCustomPrompt="1"/>
          </p:nvPr>
        </p:nvSpPr>
        <p:spPr>
          <a:xfrm>
            <a:off x="10484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a:spLocks noGrp="1"/>
          </p:cNvSpPr>
          <p:nvPr>
            <p:ph type="title" idx="7" hasCustomPrompt="1"/>
          </p:nvPr>
        </p:nvSpPr>
        <p:spPr>
          <a:xfrm>
            <a:off x="353850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a:spLocks noGrp="1"/>
          </p:cNvSpPr>
          <p:nvPr>
            <p:ph type="title" idx="8" hasCustomPrompt="1"/>
          </p:nvPr>
        </p:nvSpPr>
        <p:spPr>
          <a:xfrm>
            <a:off x="60285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Three Columns ">
  <p:cSld name="SECTION_TITLE_AND_DESCRIPTION_1_1">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53849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8" name="Google Shape;68;p18"/>
          <p:cNvSpPr txBox="1">
            <a:spLocks noGrp="1"/>
          </p:cNvSpPr>
          <p:nvPr>
            <p:ph type="subTitle" idx="1"/>
          </p:nvPr>
        </p:nvSpPr>
        <p:spPr>
          <a:xfrm>
            <a:off x="353849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9" name="Google Shape;69;p18"/>
          <p:cNvSpPr txBox="1">
            <a:spLocks noGrp="1"/>
          </p:cNvSpPr>
          <p:nvPr>
            <p:ph type="title" idx="2"/>
          </p:nvPr>
        </p:nvSpPr>
        <p:spPr>
          <a:xfrm>
            <a:off x="6028553"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0" name="Google Shape;70;p18"/>
          <p:cNvSpPr txBox="1">
            <a:spLocks noGrp="1"/>
          </p:cNvSpPr>
          <p:nvPr>
            <p:ph type="subTitle" idx="3"/>
          </p:nvPr>
        </p:nvSpPr>
        <p:spPr>
          <a:xfrm>
            <a:off x="6028553"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71" name="Google Shape;71;p18"/>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2" name="Google Shape;72;p18"/>
          <p:cNvSpPr txBox="1">
            <a:spLocks noGrp="1"/>
          </p:cNvSpPr>
          <p:nvPr>
            <p:ph type="title" idx="5"/>
          </p:nvPr>
        </p:nvSpPr>
        <p:spPr>
          <a:xfrm>
            <a:off x="104844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3" name="Google Shape;73;p18"/>
          <p:cNvSpPr txBox="1">
            <a:spLocks noGrp="1"/>
          </p:cNvSpPr>
          <p:nvPr>
            <p:ph type="subTitle" idx="6"/>
          </p:nvPr>
        </p:nvSpPr>
        <p:spPr>
          <a:xfrm>
            <a:off x="104844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ext">
  <p:cSld name="TITLE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9"/>
          <p:cNvSpPr txBox="1">
            <a:spLocks noGrp="1"/>
          </p:cNvSpPr>
          <p:nvPr>
            <p:ph type="ctrTitle"/>
          </p:nvPr>
        </p:nvSpPr>
        <p:spPr>
          <a:xfrm>
            <a:off x="1273500" y="1369000"/>
            <a:ext cx="6597000" cy="2109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500"/>
              <a:buNone/>
              <a:defRPr sz="45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76" name="Google Shape;76;p19"/>
          <p:cNvSpPr txBox="1">
            <a:spLocks noGrp="1"/>
          </p:cNvSpPr>
          <p:nvPr>
            <p:ph type="subTitle" idx="1"/>
          </p:nvPr>
        </p:nvSpPr>
        <p:spPr>
          <a:xfrm>
            <a:off x="2481900" y="2519525"/>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Design 2">
  <p:cSld name="CAPTION_ONLY_1_1_1">
    <p:bg>
      <p:bgPr>
        <a:blipFill>
          <a:blip r:embed="rId2">
            <a:alphaModFix/>
          </a:blip>
          <a:stretch>
            <a:fillRect/>
          </a:stretch>
        </a:blipFill>
        <a:effectLst/>
      </p:bgPr>
    </p:bg>
    <p:spTree>
      <p:nvGrpSpPr>
        <p:cNvPr id="1" name="Shape 81"/>
        <p:cNvGrpSpPr/>
        <p:nvPr/>
      </p:nvGrpSpPr>
      <p:grpSpPr>
        <a:xfrm>
          <a:off x="0" y="0"/>
          <a:ext cx="0" cy="0"/>
          <a:chOff x="0" y="0"/>
          <a:chExt cx="0" cy="0"/>
        </a:xfrm>
      </p:grpSpPr>
      <p:sp>
        <p:nvSpPr>
          <p:cNvPr id="82" name="Google Shape;82;p22"/>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8" r:id="rId5"/>
    <p:sldLayoutId id="2147483660" r:id="rId6"/>
    <p:sldLayoutId id="2147483664" r:id="rId7"/>
    <p:sldLayoutId id="2147483665" r:id="rId8"/>
    <p:sldLayoutId id="2147483668" r:id="rId9"/>
    <p:sldLayoutId id="2147483669" r:id="rId10"/>
    <p:sldLayoutId id="214748367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hyperlink" Target="https://mqtt.org/" TargetMode="Externa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hyperlink" Target="https://mqtt.org/"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493986" y="767255"/>
            <a:ext cx="8029904" cy="1827545"/>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lvl="0"/>
            <a:r>
              <a:rPr lang="en-US" b="0" dirty="0"/>
              <a:t>Virtual smart home automation</a:t>
            </a:r>
            <a:r>
              <a:rPr lang="en-US" dirty="0"/>
              <a:t/>
            </a:r>
            <a:br>
              <a:rPr lang="en-US" dirty="0"/>
            </a:br>
            <a:r>
              <a:rPr lang="en-US" b="0" dirty="0"/>
              <a:t>system simulating MQTT network</a:t>
            </a:r>
            <a:endParaRPr dirty="0"/>
          </a:p>
        </p:txBody>
      </p:sp>
      <p:sp>
        <p:nvSpPr>
          <p:cNvPr id="163" name="Google Shape;163;p38"/>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Rafat Khan</a:t>
            </a:r>
            <a:endParaRPr dirty="0"/>
          </a:p>
        </p:txBody>
      </p:sp>
      <p:sp>
        <p:nvSpPr>
          <p:cNvPr id="164" name="Google Shape;164;p38"/>
          <p:cNvSpPr txBox="1">
            <a:spLocks noGrp="1"/>
          </p:cNvSpPr>
          <p:nvPr>
            <p:ph type="ctrTitle"/>
          </p:nvPr>
        </p:nvSpPr>
        <p:spPr>
          <a:xfrm>
            <a:off x="2343807" y="2624375"/>
            <a:ext cx="4340772" cy="728426"/>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lvl="0"/>
            <a:r>
              <a:rPr lang="en" sz="2200" b="0" dirty="0" smtClean="0">
                <a:latin typeface="Montserrat ExtraLight"/>
                <a:ea typeface="Montserrat ExtraLight"/>
                <a:cs typeface="Montserrat ExtraLight"/>
                <a:sym typeface="Montserrat ExtraLight"/>
              </a:rPr>
              <a:t>ID 2012 (</a:t>
            </a:r>
            <a:r>
              <a:rPr lang="en-US" sz="2200" b="0" dirty="0">
                <a:latin typeface="Montserrat ExtraLight"/>
                <a:ea typeface="Montserrat ExtraLight"/>
                <a:cs typeface="Montserrat ExtraLight"/>
                <a:sym typeface="Montserrat ExtraLight"/>
              </a:rPr>
              <a:t>Ubiquitous Computing</a:t>
            </a:r>
            <a:r>
              <a:rPr lang="en" sz="2200" b="0" dirty="0" smtClean="0">
                <a:latin typeface="Montserrat ExtraLight"/>
                <a:ea typeface="Montserrat ExtraLight"/>
                <a:cs typeface="Montserrat ExtraLight"/>
                <a:sym typeface="Montserrat ExtraLight"/>
              </a:rPr>
              <a:t>)</a:t>
            </a:r>
            <a:endParaRPr sz="2200" b="0" dirty="0">
              <a:latin typeface="Montserrat ExtraLight"/>
              <a:ea typeface="Montserrat ExtraLight"/>
              <a:cs typeface="Montserrat ExtraLight"/>
              <a:sym typeface="Montserrat ExtraLight"/>
            </a:endParaRPr>
          </a:p>
        </p:txBody>
      </p:sp>
      <p:cxnSp>
        <p:nvCxnSpPr>
          <p:cNvPr id="165" name="Google Shape;165;p38"/>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8"/>
        <p:cNvGrpSpPr/>
        <p:nvPr/>
      </p:nvGrpSpPr>
      <p:grpSpPr>
        <a:xfrm>
          <a:off x="0" y="0"/>
          <a:ext cx="0" cy="0"/>
          <a:chOff x="0" y="0"/>
          <a:chExt cx="0" cy="0"/>
        </a:xfrm>
      </p:grpSpPr>
      <p:sp>
        <p:nvSpPr>
          <p:cNvPr id="2159" name="Google Shape;2159;p68"/>
          <p:cNvSpPr txBox="1">
            <a:spLocks noGrp="1"/>
          </p:cNvSpPr>
          <p:nvPr>
            <p:ph type="title"/>
          </p:nvPr>
        </p:nvSpPr>
        <p:spPr>
          <a:xfrm>
            <a:off x="924870" y="760375"/>
            <a:ext cx="3068700"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2160" name="Google Shape;2160;p68"/>
          <p:cNvSpPr txBox="1">
            <a:spLocks noGrp="1"/>
          </p:cNvSpPr>
          <p:nvPr>
            <p:ph type="subTitle" idx="1"/>
          </p:nvPr>
        </p:nvSpPr>
        <p:spPr>
          <a:xfrm>
            <a:off x="924875" y="1684275"/>
            <a:ext cx="3305400" cy="109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Do you have any questions?</a:t>
            </a:r>
            <a:endParaRPr dirty="0"/>
          </a:p>
          <a:p>
            <a:pPr marL="0" lvl="0" indent="0" algn="l" rtl="0">
              <a:spcBef>
                <a:spcPts val="0"/>
              </a:spcBef>
              <a:spcAft>
                <a:spcPts val="0"/>
              </a:spcAft>
              <a:buNone/>
            </a:pPr>
            <a:r>
              <a:rPr lang="en" dirty="0" smtClean="0"/>
              <a:t>rafatk@kth.se</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cxnSp>
        <p:nvCxnSpPr>
          <p:cNvPr id="2161" name="Google Shape;2161;p68"/>
          <p:cNvCxnSpPr/>
          <p:nvPr/>
        </p:nvCxnSpPr>
        <p:spPr>
          <a:xfrm>
            <a:off x="1013400" y="1488797"/>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162" name="Google Shape;2162;p68"/>
          <p:cNvSpPr txBox="1"/>
          <p:nvPr/>
        </p:nvSpPr>
        <p:spPr>
          <a:xfrm>
            <a:off x="894900" y="4196425"/>
            <a:ext cx="3000000" cy="352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a:solidFill>
                  <a:schemeClr val="accent1"/>
                </a:solidFill>
                <a:latin typeface="Montserrat ExtraBold"/>
                <a:ea typeface="Montserrat ExtraBold"/>
                <a:cs typeface="Montserrat ExtraBold"/>
                <a:sym typeface="Montserrat ExtraBold"/>
              </a:rPr>
              <a:t>Please keep this slide for attribution.</a:t>
            </a:r>
            <a:endParaRPr sz="1100">
              <a:solidFill>
                <a:schemeClr val="accent1"/>
              </a:solidFill>
              <a:latin typeface="Montserrat ExtraBold"/>
              <a:ea typeface="Montserrat ExtraBold"/>
              <a:cs typeface="Montserrat ExtraBold"/>
              <a:sym typeface="Montserrat ExtraBold"/>
            </a:endParaRPr>
          </a:p>
        </p:txBody>
      </p:sp>
      <p:cxnSp>
        <p:nvCxnSpPr>
          <p:cNvPr id="2163" name="Google Shape;2163;p68"/>
          <p:cNvCxnSpPr/>
          <p:nvPr/>
        </p:nvCxnSpPr>
        <p:spPr>
          <a:xfrm>
            <a:off x="1013400" y="34580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40"/>
          <p:cNvSpPr txBox="1">
            <a:spLocks noGrp="1"/>
          </p:cNvSpPr>
          <p:nvPr>
            <p:ph type="title" idx="6"/>
          </p:nvPr>
        </p:nvSpPr>
        <p:spPr>
          <a:xfrm>
            <a:off x="1048450" y="1770700"/>
            <a:ext cx="20670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79" name="Google Shape;179;p40"/>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Smart Home</a:t>
            </a:r>
            <a:endParaRPr dirty="0"/>
          </a:p>
        </p:txBody>
      </p:sp>
      <p:sp>
        <p:nvSpPr>
          <p:cNvPr id="180" name="Google Shape;180;p40"/>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Concept of smart home automation</a:t>
            </a:r>
            <a:endParaRPr dirty="0"/>
          </a:p>
        </p:txBody>
      </p:sp>
      <p:sp>
        <p:nvSpPr>
          <p:cNvPr id="181" name="Google Shape;181;p40"/>
          <p:cNvSpPr txBox="1">
            <a:spLocks noGrp="1"/>
          </p:cNvSpPr>
          <p:nvPr>
            <p:ph type="title" idx="2"/>
          </p:nvPr>
        </p:nvSpPr>
        <p:spPr>
          <a:xfrm>
            <a:off x="6028553" y="2615575"/>
            <a:ext cx="2159006"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Implementation</a:t>
            </a:r>
            <a:endParaRPr dirty="0"/>
          </a:p>
        </p:txBody>
      </p:sp>
      <p:sp>
        <p:nvSpPr>
          <p:cNvPr id="182" name="Google Shape;182;p40"/>
          <p:cNvSpPr txBox="1">
            <a:spLocks noGrp="1"/>
          </p:cNvSpPr>
          <p:nvPr>
            <p:ph type="subTitle" idx="3"/>
          </p:nvPr>
        </p:nvSpPr>
        <p:spPr>
          <a:xfrm>
            <a:off x="6028553" y="3148075"/>
            <a:ext cx="20670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Implementation of current scope</a:t>
            </a:r>
            <a:endParaRPr dirty="0"/>
          </a:p>
        </p:txBody>
      </p:sp>
      <p:sp>
        <p:nvSpPr>
          <p:cNvPr id="183" name="Google Shape;183;p40"/>
          <p:cNvSpPr txBox="1">
            <a:spLocks noGrp="1"/>
          </p:cNvSpPr>
          <p:nvPr>
            <p:ph type="title" idx="4"/>
          </p:nvPr>
        </p:nvSpPr>
        <p:spPr>
          <a:xfrm>
            <a:off x="1048447" y="2615575"/>
            <a:ext cx="20670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IoT and MQTT</a:t>
            </a:r>
            <a:endParaRPr dirty="0"/>
          </a:p>
        </p:txBody>
      </p:sp>
      <p:sp>
        <p:nvSpPr>
          <p:cNvPr id="184" name="Google Shape;184;p40"/>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The necessity and workflow of MQTT</a:t>
            </a:r>
            <a:endParaRPr dirty="0"/>
          </a:p>
        </p:txBody>
      </p:sp>
      <p:sp>
        <p:nvSpPr>
          <p:cNvPr id="185" name="Google Shape;185;p40"/>
          <p:cNvSpPr txBox="1">
            <a:spLocks noGrp="1"/>
          </p:cNvSpPr>
          <p:nvPr>
            <p:ph type="title" idx="7"/>
          </p:nvPr>
        </p:nvSpPr>
        <p:spPr>
          <a:xfrm>
            <a:off x="3538500" y="1770700"/>
            <a:ext cx="20670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186" name="Google Shape;186;p40"/>
          <p:cNvSpPr txBox="1">
            <a:spLocks noGrp="1"/>
          </p:cNvSpPr>
          <p:nvPr>
            <p:ph type="title" idx="8"/>
          </p:nvPr>
        </p:nvSpPr>
        <p:spPr>
          <a:xfrm>
            <a:off x="6028550" y="1770700"/>
            <a:ext cx="2067000" cy="72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cxnSp>
        <p:nvCxnSpPr>
          <p:cNvPr id="187" name="Google Shape;187;p40"/>
          <p:cNvCxnSpPr/>
          <p:nvPr/>
        </p:nvCxnSpPr>
        <p:spPr>
          <a:xfrm>
            <a:off x="1883350" y="2546160"/>
            <a:ext cx="397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88" name="Google Shape;188;p40"/>
          <p:cNvCxnSpPr/>
          <p:nvPr/>
        </p:nvCxnSpPr>
        <p:spPr>
          <a:xfrm>
            <a:off x="4373400" y="2546160"/>
            <a:ext cx="397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189" name="Google Shape;189;p40"/>
          <p:cNvCxnSpPr/>
          <p:nvPr/>
        </p:nvCxnSpPr>
        <p:spPr>
          <a:xfrm>
            <a:off x="6863450" y="2546160"/>
            <a:ext cx="397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6" name="Google Shape;170;p39"/>
          <p:cNvSpPr txBox="1">
            <a:spLocks/>
          </p:cNvSpPr>
          <p:nvPr/>
        </p:nvSpPr>
        <p:spPr>
          <a:xfrm>
            <a:off x="927990" y="829300"/>
            <a:ext cx="5735700" cy="941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800"/>
              <a:buFont typeface="Montserrat ExtraBold"/>
              <a:buNone/>
              <a:defRPr sz="1800" b="0" i="0" u="none" strike="noStrike" cap="none">
                <a:solidFill>
                  <a:schemeClr val="lt1"/>
                </a:solidFill>
                <a:latin typeface="Montserrat ExtraBold"/>
                <a:ea typeface="Montserrat ExtraBold"/>
                <a:cs typeface="Montserrat ExtraBold"/>
                <a:sym typeface="Montserrat ExtraBold"/>
              </a:defRPr>
            </a:lvl1pPr>
            <a:lvl2pPr marR="0" lvl="1"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4200"/>
              <a:buFont typeface="Montserrat"/>
              <a:buNone/>
              <a:defRPr sz="4200" b="0" i="0" u="none" strike="noStrike" cap="none">
                <a:solidFill>
                  <a:schemeClr val="lt1"/>
                </a:solidFill>
                <a:latin typeface="Montserrat"/>
                <a:ea typeface="Montserrat"/>
                <a:cs typeface="Montserrat"/>
                <a:sym typeface="Montserrat"/>
              </a:defRPr>
            </a:lvl9pPr>
          </a:lstStyle>
          <a:p>
            <a:pPr algn="l"/>
            <a:r>
              <a:rPr lang="en-US" dirty="0" smtClean="0"/>
              <a:t>CONTENTS OF THIS Presentation</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3762670" y="3177750"/>
            <a:ext cx="3605082"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IoT and MQTT</a:t>
            </a:r>
            <a:endParaRPr dirty="0"/>
          </a:p>
        </p:txBody>
      </p:sp>
      <p:sp>
        <p:nvSpPr>
          <p:cNvPr id="207" name="Google Shape;207;p43"/>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208" name="Google Shape;208;p4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Definition and Relevence</a:t>
            </a:r>
            <a:endParaRPr dirty="0"/>
          </a:p>
        </p:txBody>
      </p:sp>
      <p:cxnSp>
        <p:nvCxnSpPr>
          <p:cNvPr id="209" name="Google Shape;209;p43"/>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12142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IoT is a collection of devices communicating each other</a:t>
            </a:r>
            <a:r>
              <a:rPr lang="en" dirty="0" smtClean="0">
                <a:solidFill>
                  <a:schemeClr val="accent1"/>
                </a:solidFill>
              </a:rPr>
              <a:t>!</a:t>
            </a:r>
            <a:endParaRPr dirty="0">
              <a:solidFill>
                <a:schemeClr val="accent1"/>
              </a:solidFill>
            </a:endParaRPr>
          </a:p>
        </p:txBody>
      </p:sp>
      <p:sp>
        <p:nvSpPr>
          <p:cNvPr id="215" name="Google Shape;215;p4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p>
            <a:pPr marL="0" lvl="0" indent="0">
              <a:buNone/>
            </a:pPr>
            <a:r>
              <a:rPr lang="en-US" dirty="0"/>
              <a:t>The Internet of things describes physical objects with sensors, processing ability, software, and other technologies that connect and exchange data with other devices and systems over the Internet or other communications networks</a:t>
            </a:r>
            <a:r>
              <a:rPr lang="en-US" dirty="0" smtClean="0"/>
              <a:t>.</a:t>
            </a:r>
          </a:p>
          <a:p>
            <a:pPr marL="0" lvl="0" indent="0">
              <a:buNone/>
            </a:pPr>
            <a:endParaRPr lang="en-US" dirty="0"/>
          </a:p>
          <a:p>
            <a:pPr marL="0" lvl="0" indent="0">
              <a:buNone/>
            </a:pPr>
            <a:r>
              <a:rPr lang="en-US" dirty="0"/>
              <a:t>They need</a:t>
            </a:r>
          </a:p>
          <a:p>
            <a:pPr lvl="0"/>
            <a:r>
              <a:rPr lang="en-US" dirty="0"/>
              <a:t>Communication Protocols</a:t>
            </a:r>
          </a:p>
          <a:p>
            <a:pPr marL="0" lvl="0" indent="0" algn="l" rtl="0">
              <a:spcBef>
                <a:spcPts val="1600"/>
              </a:spcBef>
              <a:spcAft>
                <a:spcPts val="1600"/>
              </a:spcAft>
              <a:buNone/>
            </a:pPr>
            <a:r>
              <a:rPr lang="en" dirty="0" smtClean="0"/>
              <a:t>Can we use communication protocols used for networking for IoT?</a:t>
            </a: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6"/>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Solution</a:t>
            </a:r>
            <a:endParaRPr dirty="0"/>
          </a:p>
        </p:txBody>
      </p:sp>
      <p:cxnSp>
        <p:nvCxnSpPr>
          <p:cNvPr id="234" name="Google Shape;234;p46"/>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35" name="Google Shape;235;p46"/>
          <p:cNvSpPr txBox="1">
            <a:spLocks noGrp="1"/>
          </p:cNvSpPr>
          <p:nvPr>
            <p:ph type="title"/>
          </p:nvPr>
        </p:nvSpPr>
        <p:spPr>
          <a:xfrm>
            <a:off x="3538497" y="2767975"/>
            <a:ext cx="20670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Extension</a:t>
            </a:r>
            <a:endParaRPr dirty="0"/>
          </a:p>
        </p:txBody>
      </p:sp>
      <p:sp>
        <p:nvSpPr>
          <p:cNvPr id="236" name="Google Shape;236;p46"/>
          <p:cNvSpPr txBox="1">
            <a:spLocks noGrp="1"/>
          </p:cNvSpPr>
          <p:nvPr>
            <p:ph type="subTitle" idx="1"/>
          </p:nvPr>
        </p:nvSpPr>
        <p:spPr>
          <a:xfrm>
            <a:off x="3538497" y="3452875"/>
            <a:ext cx="2067000" cy="1235100"/>
          </a:xfrm>
          <a:prstGeom prst="rect">
            <a:avLst/>
          </a:prstGeom>
        </p:spPr>
        <p:txBody>
          <a:bodyPr spcFirstLastPara="1" wrap="square" lIns="91425" tIns="91425" rIns="91425" bIns="91425" anchor="t" anchorCtr="0">
            <a:noAutofit/>
          </a:bodyPr>
          <a:lstStyle/>
          <a:p>
            <a:pPr marL="0" lvl="0" indent="0"/>
            <a:r>
              <a:rPr lang="en-US" dirty="0"/>
              <a:t>E</a:t>
            </a:r>
            <a:r>
              <a:rPr lang="en-US" dirty="0" smtClean="0"/>
              <a:t>xtensions </a:t>
            </a:r>
            <a:r>
              <a:rPr lang="en-US" dirty="0"/>
              <a:t>to existing protocols in the TCP/IP protocol </a:t>
            </a:r>
            <a:r>
              <a:rPr lang="en-US" dirty="0" smtClean="0"/>
              <a:t>suite.</a:t>
            </a:r>
            <a:endParaRPr dirty="0"/>
          </a:p>
        </p:txBody>
      </p:sp>
      <p:sp>
        <p:nvSpPr>
          <p:cNvPr id="237" name="Google Shape;237;p46"/>
          <p:cNvSpPr txBox="1">
            <a:spLocks noGrp="1"/>
          </p:cNvSpPr>
          <p:nvPr>
            <p:ph type="title" idx="2"/>
          </p:nvPr>
        </p:nvSpPr>
        <p:spPr>
          <a:xfrm>
            <a:off x="6028553" y="2767975"/>
            <a:ext cx="20670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MQTT</a:t>
            </a:r>
            <a:endParaRPr dirty="0"/>
          </a:p>
        </p:txBody>
      </p:sp>
      <p:sp>
        <p:nvSpPr>
          <p:cNvPr id="238" name="Google Shape;238;p46"/>
          <p:cNvSpPr txBox="1">
            <a:spLocks noGrp="1"/>
          </p:cNvSpPr>
          <p:nvPr>
            <p:ph type="subTitle" idx="3"/>
          </p:nvPr>
        </p:nvSpPr>
        <p:spPr>
          <a:xfrm>
            <a:off x="6028553" y="3452875"/>
            <a:ext cx="20670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The standard for </a:t>
            </a:r>
            <a:r>
              <a:rPr lang="en-US" dirty="0" err="1" smtClean="0"/>
              <a:t>IoT</a:t>
            </a:r>
            <a:r>
              <a:rPr lang="en-US" dirty="0" smtClean="0"/>
              <a:t> messaging.</a:t>
            </a:r>
            <a:endParaRPr dirty="0"/>
          </a:p>
        </p:txBody>
      </p:sp>
      <p:sp>
        <p:nvSpPr>
          <p:cNvPr id="239" name="Google Shape;239;p46"/>
          <p:cNvSpPr txBox="1">
            <a:spLocks noGrp="1"/>
          </p:cNvSpPr>
          <p:nvPr>
            <p:ph type="title" idx="5"/>
          </p:nvPr>
        </p:nvSpPr>
        <p:spPr>
          <a:xfrm>
            <a:off x="1048447" y="2767975"/>
            <a:ext cx="2283332"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TCP/IP or Others</a:t>
            </a:r>
            <a:endParaRPr dirty="0"/>
          </a:p>
        </p:txBody>
      </p:sp>
      <p:sp>
        <p:nvSpPr>
          <p:cNvPr id="240" name="Google Shape;240;p46"/>
          <p:cNvSpPr txBox="1">
            <a:spLocks noGrp="1"/>
          </p:cNvSpPr>
          <p:nvPr>
            <p:ph type="subTitle" idx="6"/>
          </p:nvPr>
        </p:nvSpPr>
        <p:spPr>
          <a:xfrm>
            <a:off x="1048447" y="3452875"/>
            <a:ext cx="2067000" cy="1235100"/>
          </a:xfrm>
          <a:prstGeom prst="rect">
            <a:avLst/>
          </a:prstGeom>
        </p:spPr>
        <p:txBody>
          <a:bodyPr spcFirstLastPara="1" wrap="square" lIns="91425" tIns="91425" rIns="91425" bIns="91425" anchor="t" anchorCtr="0">
            <a:noAutofit/>
          </a:bodyPr>
          <a:lstStyle/>
          <a:p>
            <a:pPr marL="0" lvl="0" indent="0"/>
            <a:r>
              <a:rPr lang="en-US" dirty="0"/>
              <a:t> </a:t>
            </a:r>
            <a:r>
              <a:rPr lang="en-US" dirty="0"/>
              <a:t>N</a:t>
            </a:r>
            <a:r>
              <a:rPr lang="en-US" dirty="0" smtClean="0"/>
              <a:t>ot </a:t>
            </a:r>
            <a:r>
              <a:rPr lang="en-US" dirty="0"/>
              <a:t>a good fit to the </a:t>
            </a:r>
            <a:r>
              <a:rPr lang="en-US" dirty="0" err="1"/>
              <a:t>IoT</a:t>
            </a:r>
            <a:r>
              <a:rPr lang="en-US" dirty="0"/>
              <a:t> environment.</a:t>
            </a:r>
            <a:endParaRPr dirty="0"/>
          </a:p>
        </p:txBody>
      </p:sp>
      <p:cxnSp>
        <p:nvCxnSpPr>
          <p:cNvPr id="241" name="Google Shape;241;p46"/>
          <p:cNvCxnSpPr/>
          <p:nvPr/>
        </p:nvCxnSpPr>
        <p:spPr>
          <a:xfrm>
            <a:off x="4436097" y="33888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42" name="Google Shape;242;p46"/>
          <p:cNvCxnSpPr/>
          <p:nvPr/>
        </p:nvCxnSpPr>
        <p:spPr>
          <a:xfrm>
            <a:off x="6926150" y="33888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43" name="Google Shape;243;p46"/>
          <p:cNvCxnSpPr/>
          <p:nvPr/>
        </p:nvCxnSpPr>
        <p:spPr>
          <a:xfrm>
            <a:off x="1946050" y="338889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44" name="Google Shape;244;p46"/>
          <p:cNvSpPr/>
          <p:nvPr/>
        </p:nvSpPr>
        <p:spPr>
          <a:xfrm>
            <a:off x="1739650" y="1887150"/>
            <a:ext cx="684600" cy="68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6"/>
          <p:cNvSpPr/>
          <p:nvPr/>
        </p:nvSpPr>
        <p:spPr>
          <a:xfrm>
            <a:off x="4229697" y="1887150"/>
            <a:ext cx="684600" cy="68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6"/>
          <p:cNvSpPr/>
          <p:nvPr/>
        </p:nvSpPr>
        <p:spPr>
          <a:xfrm>
            <a:off x="6719750" y="1887150"/>
            <a:ext cx="684600" cy="68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13962;p85"/>
          <p:cNvGrpSpPr/>
          <p:nvPr/>
        </p:nvGrpSpPr>
        <p:grpSpPr>
          <a:xfrm>
            <a:off x="1884208" y="2048828"/>
            <a:ext cx="362321" cy="364231"/>
            <a:chOff x="6069423" y="2891892"/>
            <a:chExt cx="362321" cy="364231"/>
          </a:xfrm>
        </p:grpSpPr>
        <p:sp>
          <p:nvSpPr>
            <p:cNvPr id="26" name="Google Shape;13963;p8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964;p8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965;p8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966;p8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967;p8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3968;p8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13989;p85"/>
          <p:cNvGrpSpPr/>
          <p:nvPr/>
        </p:nvGrpSpPr>
        <p:grpSpPr>
          <a:xfrm>
            <a:off x="4405991" y="2064196"/>
            <a:ext cx="332012" cy="355454"/>
            <a:chOff x="7055134" y="2919170"/>
            <a:chExt cx="290321" cy="310820"/>
          </a:xfrm>
        </p:grpSpPr>
        <p:sp>
          <p:nvSpPr>
            <p:cNvPr id="33" name="Google Shape;13990;p8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3991;p8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3992;p8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3993;p8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3994;p8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995;p8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996;p8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997;p8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3998;p8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3999;p8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4000;p8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4001;p8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4002;p8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4003;p8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14039;p85"/>
          <p:cNvGrpSpPr/>
          <p:nvPr/>
        </p:nvGrpSpPr>
        <p:grpSpPr>
          <a:xfrm>
            <a:off x="6880484" y="2083777"/>
            <a:ext cx="327976" cy="324316"/>
            <a:chOff x="7528096" y="2450059"/>
            <a:chExt cx="327976" cy="324316"/>
          </a:xfrm>
        </p:grpSpPr>
        <p:sp>
          <p:nvSpPr>
            <p:cNvPr id="48" name="Google Shape;14040;p8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4041;p8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4042;p8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4043;p8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4044;p8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2"/>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53556" y="1166648"/>
            <a:ext cx="6235264" cy="2722180"/>
          </a:xfrm>
          <a:prstGeom prst="rect">
            <a:avLst/>
          </a:prstGeom>
        </p:spPr>
      </p:pic>
      <p:sp>
        <p:nvSpPr>
          <p:cNvPr id="9" name="Google Shape;273;p49"/>
          <p:cNvSpPr txBox="1">
            <a:spLocks/>
          </p:cNvSpPr>
          <p:nvPr/>
        </p:nvSpPr>
        <p:spPr>
          <a:xfrm>
            <a:off x="1172688" y="349497"/>
            <a:ext cx="6597000" cy="5649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400"/>
              <a:buFont typeface="Montserrat ExtraBold"/>
              <a:buNone/>
              <a:defRPr sz="2400" b="0" i="0" u="none" strike="noStrike" cap="none">
                <a:solidFill>
                  <a:schemeClr val="accen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r>
              <a:rPr lang="en-US" dirty="0" smtClean="0"/>
              <a:t>MQTT - The Standard for </a:t>
            </a:r>
            <a:r>
              <a:rPr lang="en-US" dirty="0" err="1" smtClean="0"/>
              <a:t>IoT</a:t>
            </a:r>
            <a:r>
              <a:rPr lang="en-US" dirty="0" smtClean="0"/>
              <a:t> Messaging</a:t>
            </a:r>
            <a:endParaRPr lang="en-US" dirty="0">
              <a:hlinkClick r:id="rId5"/>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698" y="997147"/>
            <a:ext cx="7974603" cy="3149206"/>
          </a:xfrm>
          <a:prstGeom prst="rect">
            <a:avLst/>
          </a:prstGeom>
        </p:spPr>
      </p:pic>
      <p:sp>
        <p:nvSpPr>
          <p:cNvPr id="12" name="Google Shape;273;p49"/>
          <p:cNvSpPr txBox="1">
            <a:spLocks/>
          </p:cNvSpPr>
          <p:nvPr/>
        </p:nvSpPr>
        <p:spPr>
          <a:xfrm>
            <a:off x="495734" y="191842"/>
            <a:ext cx="6597000" cy="5649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400"/>
              <a:buFont typeface="Montserrat ExtraBold"/>
              <a:buNone/>
              <a:defRPr sz="2400" b="0" i="0" u="none" strike="noStrike" cap="none">
                <a:solidFill>
                  <a:schemeClr val="accent1"/>
                </a:solidFill>
                <a:latin typeface="Montserrat ExtraBold"/>
                <a:ea typeface="Montserrat ExtraBold"/>
                <a:cs typeface="Montserrat ExtraBold"/>
                <a:sym typeface="Montserrat ExtraBold"/>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r>
              <a:rPr lang="en-US" dirty="0"/>
              <a:t>The </a:t>
            </a:r>
            <a:r>
              <a:rPr lang="en-US" b="1" dirty="0"/>
              <a:t>publish/subscribe</a:t>
            </a:r>
            <a:r>
              <a:rPr lang="en-US" dirty="0"/>
              <a:t> pattern</a:t>
            </a:r>
            <a:endParaRPr lang="en-US" dirty="0">
              <a:hlinkClick r:id="rId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54"/>
          <p:cNvSpPr txBox="1">
            <a:spLocks noGrp="1"/>
          </p:cNvSpPr>
          <p:nvPr>
            <p:ph type="title"/>
          </p:nvPr>
        </p:nvSpPr>
        <p:spPr>
          <a:xfrm>
            <a:off x="938500" y="445025"/>
            <a:ext cx="6450272"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Current Features</a:t>
            </a:r>
            <a:endParaRPr dirty="0"/>
          </a:p>
        </p:txBody>
      </p:sp>
      <p:cxnSp>
        <p:nvCxnSpPr>
          <p:cNvPr id="1956" name="Google Shape;1956;p54"/>
          <p:cNvCxnSpPr/>
          <p:nvPr/>
        </p:nvCxnSpPr>
        <p:spPr>
          <a:xfrm>
            <a:off x="1245300" y="2859300"/>
            <a:ext cx="6653400" cy="0"/>
          </a:xfrm>
          <a:prstGeom prst="straightConnector1">
            <a:avLst/>
          </a:prstGeom>
          <a:noFill/>
          <a:ln w="19050" cap="flat" cmpd="sng">
            <a:solidFill>
              <a:schemeClr val="accent1"/>
            </a:solidFill>
            <a:prstDash val="solid"/>
            <a:round/>
            <a:headEnd type="none" w="med" len="med"/>
            <a:tailEnd type="none" w="med" len="med"/>
          </a:ln>
        </p:spPr>
      </p:cxnSp>
      <p:sp>
        <p:nvSpPr>
          <p:cNvPr id="1957" name="Google Shape;1957;p54"/>
          <p:cNvSpPr txBox="1">
            <a:spLocks noGrp="1"/>
          </p:cNvSpPr>
          <p:nvPr>
            <p:ph type="title" idx="4294967295"/>
          </p:nvPr>
        </p:nvSpPr>
        <p:spPr>
          <a:xfrm>
            <a:off x="1019361" y="2097688"/>
            <a:ext cx="1527300" cy="34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smtClean="0">
                <a:solidFill>
                  <a:schemeClr val="lt1"/>
                </a:solidFill>
              </a:rPr>
              <a:t>Feature 1</a:t>
            </a:r>
            <a:endParaRPr sz="1400" dirty="0">
              <a:solidFill>
                <a:schemeClr val="lt1"/>
              </a:solidFill>
            </a:endParaRPr>
          </a:p>
        </p:txBody>
      </p:sp>
      <p:sp>
        <p:nvSpPr>
          <p:cNvPr id="1958" name="Google Shape;1958;p54"/>
          <p:cNvSpPr txBox="1">
            <a:spLocks noGrp="1"/>
          </p:cNvSpPr>
          <p:nvPr>
            <p:ph type="subTitle" idx="4294967295"/>
          </p:nvPr>
        </p:nvSpPr>
        <p:spPr>
          <a:xfrm>
            <a:off x="1019364" y="3183038"/>
            <a:ext cx="1527300" cy="1257888"/>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smtClean="0">
                <a:solidFill>
                  <a:schemeClr val="lt1"/>
                </a:solidFill>
              </a:rPr>
              <a:t>Weather station fetch current weather info using API call.</a:t>
            </a:r>
            <a:endParaRPr sz="1400" dirty="0">
              <a:solidFill>
                <a:schemeClr val="lt1"/>
              </a:solidFill>
            </a:endParaRPr>
          </a:p>
        </p:txBody>
      </p:sp>
      <p:sp>
        <p:nvSpPr>
          <p:cNvPr id="1959" name="Google Shape;1959;p54"/>
          <p:cNvSpPr txBox="1">
            <a:spLocks noGrp="1"/>
          </p:cNvSpPr>
          <p:nvPr>
            <p:ph type="title" idx="4294967295"/>
          </p:nvPr>
        </p:nvSpPr>
        <p:spPr>
          <a:xfrm>
            <a:off x="4738561" y="2097688"/>
            <a:ext cx="1527300" cy="348300"/>
          </a:xfrm>
          <a:prstGeom prst="rect">
            <a:avLst/>
          </a:prstGeom>
        </p:spPr>
        <p:txBody>
          <a:bodyPr spcFirstLastPara="1" wrap="square" lIns="91425" tIns="91425" rIns="91425" bIns="91425" anchor="t" anchorCtr="0">
            <a:noAutofit/>
          </a:bodyPr>
          <a:lstStyle/>
          <a:p>
            <a:pPr lvl="0" algn="ctr"/>
            <a:r>
              <a:rPr lang="en-US" sz="1400" dirty="0"/>
              <a:t>Feature </a:t>
            </a:r>
            <a:r>
              <a:rPr lang="en-US" sz="1400" dirty="0" smtClean="0"/>
              <a:t>3</a:t>
            </a:r>
            <a:endParaRPr lang="en-US" sz="1400" dirty="0"/>
          </a:p>
        </p:txBody>
      </p:sp>
      <p:sp>
        <p:nvSpPr>
          <p:cNvPr id="1960" name="Google Shape;1960;p54"/>
          <p:cNvSpPr txBox="1">
            <a:spLocks noGrp="1"/>
          </p:cNvSpPr>
          <p:nvPr>
            <p:ph type="subTitle" idx="4294967295"/>
          </p:nvPr>
        </p:nvSpPr>
        <p:spPr>
          <a:xfrm>
            <a:off x="4183117" y="3183038"/>
            <a:ext cx="2414219" cy="90820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400" dirty="0" smtClean="0">
                <a:solidFill>
                  <a:schemeClr val="lt1"/>
                </a:solidFill>
              </a:rPr>
              <a:t>The rollar blinds open/shut automatically on sunrise/sunset</a:t>
            </a:r>
            <a:endParaRPr sz="1400" dirty="0">
              <a:solidFill>
                <a:schemeClr val="lt1"/>
              </a:solidFill>
            </a:endParaRPr>
          </a:p>
          <a:p>
            <a:pPr marL="0" lvl="0" indent="0" algn="ctr" rtl="0">
              <a:spcBef>
                <a:spcPts val="1600"/>
              </a:spcBef>
              <a:spcAft>
                <a:spcPts val="1600"/>
              </a:spcAft>
              <a:buNone/>
            </a:pPr>
            <a:endParaRPr sz="1400" dirty="0">
              <a:solidFill>
                <a:schemeClr val="lt1"/>
              </a:solidFill>
            </a:endParaRPr>
          </a:p>
        </p:txBody>
      </p:sp>
      <p:sp>
        <p:nvSpPr>
          <p:cNvPr id="1961" name="Google Shape;1961;p54"/>
          <p:cNvSpPr txBox="1">
            <a:spLocks noGrp="1"/>
          </p:cNvSpPr>
          <p:nvPr>
            <p:ph type="subTitle" idx="4294967295"/>
          </p:nvPr>
        </p:nvSpPr>
        <p:spPr>
          <a:xfrm>
            <a:off x="2427890" y="1649220"/>
            <a:ext cx="2564523" cy="96915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smtClean="0">
                <a:solidFill>
                  <a:schemeClr val="lt1"/>
                </a:solidFill>
              </a:rPr>
              <a:t>The heaters of different rooms activate/deactivate according to the room temparature.</a:t>
            </a:r>
            <a:endParaRPr sz="1400" dirty="0">
              <a:solidFill>
                <a:schemeClr val="lt1"/>
              </a:solidFill>
            </a:endParaRPr>
          </a:p>
        </p:txBody>
      </p:sp>
      <p:sp>
        <p:nvSpPr>
          <p:cNvPr id="1962" name="Google Shape;1962;p54"/>
          <p:cNvSpPr txBox="1">
            <a:spLocks noGrp="1"/>
          </p:cNvSpPr>
          <p:nvPr>
            <p:ph type="title" idx="4294967295"/>
          </p:nvPr>
        </p:nvSpPr>
        <p:spPr>
          <a:xfrm>
            <a:off x="2879786" y="3230845"/>
            <a:ext cx="1527300" cy="348300"/>
          </a:xfrm>
          <a:prstGeom prst="rect">
            <a:avLst/>
          </a:prstGeom>
        </p:spPr>
        <p:txBody>
          <a:bodyPr spcFirstLastPara="1" wrap="square" lIns="91425" tIns="91425" rIns="91425" bIns="91425" anchor="t" anchorCtr="0">
            <a:noAutofit/>
          </a:bodyPr>
          <a:lstStyle/>
          <a:p>
            <a:pPr lvl="0" algn="ctr"/>
            <a:r>
              <a:rPr lang="en-US" sz="1400" dirty="0"/>
              <a:t>Feature </a:t>
            </a:r>
            <a:r>
              <a:rPr lang="en-US" sz="1400" dirty="0" smtClean="0"/>
              <a:t>2</a:t>
            </a:r>
            <a:endParaRPr lang="en-US" sz="1400" dirty="0"/>
          </a:p>
        </p:txBody>
      </p:sp>
      <p:sp>
        <p:nvSpPr>
          <p:cNvPr id="1963" name="Google Shape;1963;p54"/>
          <p:cNvSpPr txBox="1">
            <a:spLocks noGrp="1"/>
          </p:cNvSpPr>
          <p:nvPr>
            <p:ph type="subTitle" idx="4294967295"/>
          </p:nvPr>
        </p:nvSpPr>
        <p:spPr>
          <a:xfrm>
            <a:off x="6400942" y="1649220"/>
            <a:ext cx="1639472" cy="957239"/>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smtClean="0">
                <a:solidFill>
                  <a:schemeClr val="lt1"/>
                </a:solidFill>
              </a:rPr>
              <a:t>User has override access from the dashboard.</a:t>
            </a:r>
            <a:endParaRPr sz="1400" dirty="0">
              <a:solidFill>
                <a:schemeClr val="lt1"/>
              </a:solidFill>
            </a:endParaRPr>
          </a:p>
        </p:txBody>
      </p:sp>
      <p:sp>
        <p:nvSpPr>
          <p:cNvPr id="1964" name="Google Shape;1964;p54"/>
          <p:cNvSpPr txBox="1">
            <a:spLocks noGrp="1"/>
          </p:cNvSpPr>
          <p:nvPr>
            <p:ph type="title" idx="4294967295"/>
          </p:nvPr>
        </p:nvSpPr>
        <p:spPr>
          <a:xfrm>
            <a:off x="6597336" y="3218932"/>
            <a:ext cx="1527300" cy="348300"/>
          </a:xfrm>
          <a:prstGeom prst="rect">
            <a:avLst/>
          </a:prstGeom>
        </p:spPr>
        <p:txBody>
          <a:bodyPr spcFirstLastPara="1" wrap="square" lIns="91425" tIns="91425" rIns="91425" bIns="91425" anchor="t" anchorCtr="0">
            <a:noAutofit/>
          </a:bodyPr>
          <a:lstStyle/>
          <a:p>
            <a:pPr lvl="0" algn="ctr"/>
            <a:r>
              <a:rPr lang="en-US" sz="1400" dirty="0"/>
              <a:t>Feature </a:t>
            </a:r>
            <a:r>
              <a:rPr lang="en-US" sz="1400" dirty="0" smtClean="0"/>
              <a:t>4</a:t>
            </a:r>
            <a:endParaRPr lang="en-US" sz="1400" dirty="0"/>
          </a:p>
        </p:txBody>
      </p:sp>
      <p:sp>
        <p:nvSpPr>
          <p:cNvPr id="1965" name="Google Shape;1965;p54"/>
          <p:cNvSpPr/>
          <p:nvPr/>
        </p:nvSpPr>
        <p:spPr>
          <a:xfrm>
            <a:off x="1674250" y="2750550"/>
            <a:ext cx="217500" cy="21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4"/>
          <p:cNvSpPr/>
          <p:nvPr/>
        </p:nvSpPr>
        <p:spPr>
          <a:xfrm>
            <a:off x="3534675" y="2750550"/>
            <a:ext cx="217500" cy="21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4"/>
          <p:cNvSpPr/>
          <p:nvPr/>
        </p:nvSpPr>
        <p:spPr>
          <a:xfrm>
            <a:off x="5395100" y="2750550"/>
            <a:ext cx="217500" cy="21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4"/>
          <p:cNvSpPr/>
          <p:nvPr/>
        </p:nvSpPr>
        <p:spPr>
          <a:xfrm>
            <a:off x="7255525" y="2750550"/>
            <a:ext cx="217500" cy="217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69" name="Google Shape;1969;p5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73"/>
        <p:cNvGrpSpPr/>
        <p:nvPr/>
      </p:nvGrpSpPr>
      <p:grpSpPr>
        <a:xfrm>
          <a:off x="0" y="0"/>
          <a:ext cx="0" cy="0"/>
          <a:chOff x="0" y="0"/>
          <a:chExt cx="0" cy="0"/>
        </a:xfrm>
      </p:grpSpPr>
      <p:sp>
        <p:nvSpPr>
          <p:cNvPr id="1974" name="Google Shape;1974;p55"/>
          <p:cNvSpPr txBox="1">
            <a:spLocks noGrp="1"/>
          </p:cNvSpPr>
          <p:nvPr>
            <p:ph type="title"/>
          </p:nvPr>
        </p:nvSpPr>
        <p:spPr>
          <a:xfrm>
            <a:off x="938500" y="445025"/>
            <a:ext cx="5283624"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WORKFLOW</a:t>
            </a:r>
            <a:endParaRPr dirty="0"/>
          </a:p>
        </p:txBody>
      </p:sp>
      <p:cxnSp>
        <p:nvCxnSpPr>
          <p:cNvPr id="1980" name="Google Shape;1980;p55"/>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200" y="1261278"/>
            <a:ext cx="7104762" cy="3209524"/>
          </a:xfrm>
          <a:prstGeom prst="rect">
            <a:avLst/>
          </a:prstGeom>
        </p:spPr>
      </p:pic>
    </p:spTree>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1523</TotalTime>
  <Words>202</Words>
  <Application>Microsoft Office PowerPoint</Application>
  <PresentationFormat>On-screen Show (16:9)</PresentationFormat>
  <Paragraphs>46</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Montserrat ExtraLight</vt:lpstr>
      <vt:lpstr>Montserrat Medium</vt:lpstr>
      <vt:lpstr>Montserrat ExtraBold</vt:lpstr>
      <vt:lpstr>Montserrat</vt:lpstr>
      <vt:lpstr>Futuristic Background by Slidesgo</vt:lpstr>
      <vt:lpstr>Virtual smart home automation system simulating MQTT network</vt:lpstr>
      <vt:lpstr>01</vt:lpstr>
      <vt:lpstr>IoT and MQTT</vt:lpstr>
      <vt:lpstr>IoT is a collection of devices communicating each other!</vt:lpstr>
      <vt:lpstr>Solution</vt:lpstr>
      <vt:lpstr>PowerPoint Presentation</vt:lpstr>
      <vt:lpstr>PowerPoint Presentation</vt:lpstr>
      <vt:lpstr>Current Features</vt:lpstr>
      <vt:lpstr>WORKFLOW</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Nutter</dc:title>
  <cp:lastModifiedBy>Microsoft account</cp:lastModifiedBy>
  <cp:revision>21</cp:revision>
  <dcterms:modified xsi:type="dcterms:W3CDTF">2022-05-10T16:31:02Z</dcterms:modified>
</cp:coreProperties>
</file>